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6" r:id="rId11"/>
    <p:sldId id="277" r:id="rId12"/>
    <p:sldId id="278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userDrawn="1">
          <p15:clr>
            <a:srgbClr val="A4A3A4"/>
          </p15:clr>
        </p15:guide>
        <p15:guide id="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CC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293" y="67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3924B-E609-4D52-A1FD-2107F5FEE395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D1EC2-93D9-4806-90FF-017AF7185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46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D1EC2-93D9-4806-90FF-017AF718539C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2040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D1EC2-93D9-4806-90FF-017AF718539C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5291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757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200" baseline="0"/>
            </a:lvl1pPr>
          </a:lstStyle>
          <a:p>
            <a:r>
              <a:rPr lang="sv-SE" dirty="0"/>
              <a:t>Infoga bild från bildbanken</a:t>
            </a: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983600" y="180000"/>
            <a:ext cx="7243200" cy="1627200"/>
          </a:xfrm>
          <a:noFill/>
        </p:spPr>
        <p:txBody>
          <a:bodyPr lIns="0" tIns="0" rIns="0" bIns="0">
            <a:normAutofit/>
          </a:bodyPr>
          <a:lstStyle>
            <a:lvl1pPr algn="l">
              <a:defRPr sz="4800" b="1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13" name="Underrubrik 2"/>
          <p:cNvSpPr>
            <a:spLocks noGrp="1"/>
          </p:cNvSpPr>
          <p:nvPr>
            <p:ph type="subTitle" idx="1"/>
          </p:nvPr>
        </p:nvSpPr>
        <p:spPr>
          <a:xfrm>
            <a:off x="1983599" y="1940400"/>
            <a:ext cx="7243200" cy="1296000"/>
          </a:xfrm>
          <a:noFill/>
        </p:spPr>
        <p:txBody>
          <a:bodyPr lIns="0" tIns="0" rIns="0" bIns="0">
            <a:noAutofit/>
          </a:bodyPr>
          <a:lstStyle>
            <a:lvl1pPr marL="0" indent="0" algn="l">
              <a:buNone/>
              <a:defRPr sz="3200" b="1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10" name="xxElement"/>
          <p:cNvSpPr>
            <a:spLocks/>
          </p:cNvSpPr>
          <p:nvPr userDrawn="1"/>
        </p:nvSpPr>
        <p:spPr bwMode="auto">
          <a:xfrm>
            <a:off x="440642" y="5566999"/>
            <a:ext cx="1088128" cy="1290144"/>
          </a:xfrm>
          <a:custGeom>
            <a:avLst/>
            <a:gdLst>
              <a:gd name="T0" fmla="*/ 463 w 1422"/>
              <a:gd name="T1" fmla="*/ 1686 h 1686"/>
              <a:gd name="T2" fmla="*/ 1422 w 1422"/>
              <a:gd name="T3" fmla="*/ 0 h 1686"/>
              <a:gd name="T4" fmla="*/ 947 w 1422"/>
              <a:gd name="T5" fmla="*/ 2 h 1686"/>
              <a:gd name="T6" fmla="*/ 0 w 1422"/>
              <a:gd name="T7" fmla="*/ 1686 h 1686"/>
              <a:gd name="T8" fmla="*/ 463 w 1422"/>
              <a:gd name="T9" fmla="*/ 1686 h 1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2" h="1686">
                <a:moveTo>
                  <a:pt x="463" y="1686"/>
                </a:moveTo>
                <a:lnTo>
                  <a:pt x="1422" y="0"/>
                </a:lnTo>
                <a:lnTo>
                  <a:pt x="947" y="2"/>
                </a:lnTo>
                <a:lnTo>
                  <a:pt x="0" y="1686"/>
                </a:lnTo>
                <a:lnTo>
                  <a:pt x="463" y="1686"/>
                </a:lnTo>
                <a:close/>
              </a:path>
            </a:pathLst>
          </a:custGeom>
          <a:solidFill>
            <a:srgbClr val="BFBC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  <p:pic>
        <p:nvPicPr>
          <p:cNvPr id="3" name="xxSulf"/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1858" y="239848"/>
            <a:ext cx="1966585" cy="712800"/>
          </a:xfrm>
          <a:prstGeom prst="rect">
            <a:avLst/>
          </a:prstGeom>
        </p:spPr>
      </p:pic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4" orient="horz" pos="608" userDrawn="1">
          <p15:clr>
            <a:srgbClr val="FBAE40"/>
          </p15:clr>
        </p15:guide>
        <p15:guide id="5" orient="horz" pos="119" userDrawn="1">
          <p15:clr>
            <a:srgbClr val="FBAE40"/>
          </p15:clr>
        </p15:guide>
        <p15:guide id="6" pos="3840" userDrawn="1">
          <p15:clr>
            <a:srgbClr val="FBAE40"/>
          </p15:clr>
        </p15:guide>
        <p15:guide id="7" pos="752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/avdelare fär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982632" y="180474"/>
            <a:ext cx="7242796" cy="1626385"/>
          </a:xfrm>
          <a:noFill/>
        </p:spPr>
        <p:txBody>
          <a:bodyPr lIns="0" tIns="0" rIns="0" bIns="0">
            <a:noAutofit/>
          </a:bodyPr>
          <a:lstStyle>
            <a:lvl1pPr algn="l">
              <a:defRPr sz="4800" b="1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13" name="Underrubrik 2"/>
          <p:cNvSpPr>
            <a:spLocks noGrp="1"/>
          </p:cNvSpPr>
          <p:nvPr>
            <p:ph type="subTitle" idx="1"/>
          </p:nvPr>
        </p:nvSpPr>
        <p:spPr>
          <a:xfrm>
            <a:off x="1982805" y="1939205"/>
            <a:ext cx="7241508" cy="1296000"/>
          </a:xfrm>
          <a:noFill/>
        </p:spPr>
        <p:txBody>
          <a:bodyPr lIns="0" tIns="0" rIns="0" bIns="180000">
            <a:noAutofit/>
          </a:bodyPr>
          <a:lstStyle>
            <a:lvl1pPr marL="0" indent="0" algn="l">
              <a:buNone/>
              <a:defRPr sz="3200" b="1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pic>
        <p:nvPicPr>
          <p:cNvPr id="7" name="xxSul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1858" y="239848"/>
            <a:ext cx="1966584" cy="712800"/>
          </a:xfrm>
          <a:prstGeom prst="rect">
            <a:avLst/>
          </a:prstGeom>
        </p:spPr>
      </p:pic>
      <p:sp>
        <p:nvSpPr>
          <p:cNvPr id="8" name="xxElement"/>
          <p:cNvSpPr>
            <a:spLocks/>
          </p:cNvSpPr>
          <p:nvPr userDrawn="1"/>
        </p:nvSpPr>
        <p:spPr bwMode="auto">
          <a:xfrm>
            <a:off x="440642" y="5566999"/>
            <a:ext cx="1088128" cy="1290144"/>
          </a:xfrm>
          <a:custGeom>
            <a:avLst/>
            <a:gdLst>
              <a:gd name="T0" fmla="*/ 463 w 1422"/>
              <a:gd name="T1" fmla="*/ 1686 h 1686"/>
              <a:gd name="T2" fmla="*/ 1422 w 1422"/>
              <a:gd name="T3" fmla="*/ 0 h 1686"/>
              <a:gd name="T4" fmla="*/ 947 w 1422"/>
              <a:gd name="T5" fmla="*/ 2 h 1686"/>
              <a:gd name="T6" fmla="*/ 0 w 1422"/>
              <a:gd name="T7" fmla="*/ 1686 h 1686"/>
              <a:gd name="T8" fmla="*/ 463 w 1422"/>
              <a:gd name="T9" fmla="*/ 1686 h 1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2" h="1686">
                <a:moveTo>
                  <a:pt x="463" y="1686"/>
                </a:moveTo>
                <a:lnTo>
                  <a:pt x="1422" y="0"/>
                </a:lnTo>
                <a:lnTo>
                  <a:pt x="947" y="2"/>
                </a:lnTo>
                <a:lnTo>
                  <a:pt x="0" y="1686"/>
                </a:lnTo>
                <a:lnTo>
                  <a:pt x="463" y="1686"/>
                </a:lnTo>
                <a:close/>
              </a:path>
            </a:pathLst>
          </a:custGeom>
          <a:solidFill>
            <a:srgbClr val="BFBC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90618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" orient="horz" pos="608">
          <p15:clr>
            <a:srgbClr val="FBAE40"/>
          </p15:clr>
        </p15:guide>
        <p15:guide id="5" orient="horz" pos="119">
          <p15:clr>
            <a:srgbClr val="FBAE40"/>
          </p15:clr>
        </p15:guide>
        <p15:guide id="6" pos="3840">
          <p15:clr>
            <a:srgbClr val="FBAE40"/>
          </p15:clr>
        </p15:guide>
        <p15:guide id="7" pos="752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/avdelare 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982632" y="180474"/>
            <a:ext cx="7242796" cy="1626385"/>
          </a:xfrm>
          <a:noFill/>
        </p:spPr>
        <p:txBody>
          <a:bodyPr lIns="0" tIns="0" rIns="0" bIns="0">
            <a:noAutofit/>
          </a:bodyPr>
          <a:lstStyle>
            <a:lvl1pPr algn="l">
              <a:defRPr sz="4800" b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13" name="Underrubrik 2"/>
          <p:cNvSpPr>
            <a:spLocks noGrp="1"/>
          </p:cNvSpPr>
          <p:nvPr>
            <p:ph type="subTitle" idx="1"/>
          </p:nvPr>
        </p:nvSpPr>
        <p:spPr>
          <a:xfrm>
            <a:off x="1982805" y="1939205"/>
            <a:ext cx="7241508" cy="1296000"/>
          </a:xfrm>
          <a:noFill/>
        </p:spPr>
        <p:txBody>
          <a:bodyPr lIns="0" tIns="0" rIns="0" bIns="180000">
            <a:noAutofit/>
          </a:bodyPr>
          <a:lstStyle>
            <a:lvl1pPr marL="0" indent="0" algn="l">
              <a:buNone/>
              <a:defRPr sz="3200" b="1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5" name="xxElement"/>
          <p:cNvSpPr>
            <a:spLocks/>
          </p:cNvSpPr>
          <p:nvPr userDrawn="1"/>
        </p:nvSpPr>
        <p:spPr bwMode="auto">
          <a:xfrm>
            <a:off x="440642" y="5566999"/>
            <a:ext cx="1088128" cy="1290144"/>
          </a:xfrm>
          <a:custGeom>
            <a:avLst/>
            <a:gdLst>
              <a:gd name="T0" fmla="*/ 463 w 1422"/>
              <a:gd name="T1" fmla="*/ 1686 h 1686"/>
              <a:gd name="T2" fmla="*/ 1422 w 1422"/>
              <a:gd name="T3" fmla="*/ 0 h 1686"/>
              <a:gd name="T4" fmla="*/ 947 w 1422"/>
              <a:gd name="T5" fmla="*/ 2 h 1686"/>
              <a:gd name="T6" fmla="*/ 0 w 1422"/>
              <a:gd name="T7" fmla="*/ 1686 h 1686"/>
              <a:gd name="T8" fmla="*/ 463 w 1422"/>
              <a:gd name="T9" fmla="*/ 1686 h 1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2" h="1686">
                <a:moveTo>
                  <a:pt x="463" y="1686"/>
                </a:moveTo>
                <a:lnTo>
                  <a:pt x="1422" y="0"/>
                </a:lnTo>
                <a:lnTo>
                  <a:pt x="947" y="2"/>
                </a:lnTo>
                <a:lnTo>
                  <a:pt x="0" y="1686"/>
                </a:lnTo>
                <a:lnTo>
                  <a:pt x="463" y="1686"/>
                </a:lnTo>
                <a:close/>
              </a:path>
            </a:pathLst>
          </a:custGeom>
          <a:solidFill>
            <a:srgbClr val="BFBC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47430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" orient="horz" pos="608">
          <p15:clr>
            <a:srgbClr val="FBAE40"/>
          </p15:clr>
        </p15:guide>
        <p15:guide id="5" orient="horz" pos="119">
          <p15:clr>
            <a:srgbClr val="FBAE40"/>
          </p15:clr>
        </p15:guide>
        <p15:guide id="6" pos="3840">
          <p15:clr>
            <a:srgbClr val="FBAE40"/>
          </p15:clr>
        </p15:guide>
        <p15:guide id="7" pos="752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fär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982632" y="180474"/>
            <a:ext cx="7242796" cy="1626385"/>
          </a:xfrm>
          <a:noFill/>
        </p:spPr>
        <p:txBody>
          <a:bodyPr lIns="0" tIns="0" rIns="0" bIns="0">
            <a:noAutofit/>
          </a:bodyPr>
          <a:lstStyle>
            <a:lvl1pPr algn="l">
              <a:defRPr sz="4800" b="1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13" name="Underrubrik 2"/>
          <p:cNvSpPr>
            <a:spLocks noGrp="1"/>
          </p:cNvSpPr>
          <p:nvPr>
            <p:ph type="subTitle" idx="1"/>
          </p:nvPr>
        </p:nvSpPr>
        <p:spPr>
          <a:xfrm>
            <a:off x="1982805" y="1939205"/>
            <a:ext cx="7241508" cy="1296000"/>
          </a:xfrm>
          <a:noFill/>
        </p:spPr>
        <p:txBody>
          <a:bodyPr lIns="0" tIns="0" rIns="0" bIns="180000">
            <a:noAutofit/>
          </a:bodyPr>
          <a:lstStyle>
            <a:lvl1pPr marL="0" indent="0" algn="l">
              <a:buNone/>
              <a:defRPr sz="3200" b="1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7" name="xxElement"/>
          <p:cNvSpPr>
            <a:spLocks/>
          </p:cNvSpPr>
          <p:nvPr userDrawn="1"/>
        </p:nvSpPr>
        <p:spPr bwMode="auto">
          <a:xfrm>
            <a:off x="440642" y="5566999"/>
            <a:ext cx="1088128" cy="1290144"/>
          </a:xfrm>
          <a:custGeom>
            <a:avLst/>
            <a:gdLst>
              <a:gd name="T0" fmla="*/ 463 w 1422"/>
              <a:gd name="T1" fmla="*/ 1686 h 1686"/>
              <a:gd name="T2" fmla="*/ 1422 w 1422"/>
              <a:gd name="T3" fmla="*/ 0 h 1686"/>
              <a:gd name="T4" fmla="*/ 947 w 1422"/>
              <a:gd name="T5" fmla="*/ 2 h 1686"/>
              <a:gd name="T6" fmla="*/ 0 w 1422"/>
              <a:gd name="T7" fmla="*/ 1686 h 1686"/>
              <a:gd name="T8" fmla="*/ 463 w 1422"/>
              <a:gd name="T9" fmla="*/ 1686 h 1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2" h="1686">
                <a:moveTo>
                  <a:pt x="463" y="1686"/>
                </a:moveTo>
                <a:lnTo>
                  <a:pt x="1422" y="0"/>
                </a:lnTo>
                <a:lnTo>
                  <a:pt x="947" y="2"/>
                </a:lnTo>
                <a:lnTo>
                  <a:pt x="0" y="1686"/>
                </a:lnTo>
                <a:lnTo>
                  <a:pt x="463" y="1686"/>
                </a:lnTo>
                <a:close/>
              </a:path>
            </a:pathLst>
          </a:custGeom>
          <a:solidFill>
            <a:srgbClr val="BFBC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  <p:pic>
        <p:nvPicPr>
          <p:cNvPr id="3" name="xxSulf"/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1858" y="239848"/>
            <a:ext cx="1966585" cy="7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25055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" orient="horz" pos="608">
          <p15:clr>
            <a:srgbClr val="FBAE40"/>
          </p15:clr>
        </p15:guide>
        <p15:guide id="5" orient="horz" pos="119">
          <p15:clr>
            <a:srgbClr val="FBAE40"/>
          </p15:clr>
        </p15:guide>
        <p15:guide id="6" pos="3840">
          <p15:clr>
            <a:srgbClr val="FBAE40"/>
          </p15:clr>
        </p15:guide>
        <p15:guide id="7" pos="752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982632" y="180474"/>
            <a:ext cx="7242796" cy="1626385"/>
          </a:xfrm>
          <a:noFill/>
        </p:spPr>
        <p:txBody>
          <a:bodyPr lIns="0" tIns="0" rIns="0" bIns="0">
            <a:noAutofit/>
          </a:bodyPr>
          <a:lstStyle>
            <a:lvl1pPr algn="l">
              <a:defRPr sz="4800" b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13" name="Underrubrik 2"/>
          <p:cNvSpPr>
            <a:spLocks noGrp="1"/>
          </p:cNvSpPr>
          <p:nvPr>
            <p:ph type="subTitle" idx="1"/>
          </p:nvPr>
        </p:nvSpPr>
        <p:spPr>
          <a:xfrm>
            <a:off x="1982805" y="1939205"/>
            <a:ext cx="7241508" cy="1296000"/>
          </a:xfrm>
          <a:noFill/>
        </p:spPr>
        <p:txBody>
          <a:bodyPr lIns="0" tIns="0" rIns="0" bIns="180000">
            <a:noAutofit/>
          </a:bodyPr>
          <a:lstStyle>
            <a:lvl1pPr marL="0" indent="0" algn="l">
              <a:buNone/>
              <a:defRPr sz="3200" b="1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5" name="xxElement"/>
          <p:cNvSpPr>
            <a:spLocks/>
          </p:cNvSpPr>
          <p:nvPr userDrawn="1"/>
        </p:nvSpPr>
        <p:spPr bwMode="auto">
          <a:xfrm>
            <a:off x="440642" y="5566999"/>
            <a:ext cx="1088128" cy="1290144"/>
          </a:xfrm>
          <a:custGeom>
            <a:avLst/>
            <a:gdLst>
              <a:gd name="T0" fmla="*/ 463 w 1422"/>
              <a:gd name="T1" fmla="*/ 1686 h 1686"/>
              <a:gd name="T2" fmla="*/ 1422 w 1422"/>
              <a:gd name="T3" fmla="*/ 0 h 1686"/>
              <a:gd name="T4" fmla="*/ 947 w 1422"/>
              <a:gd name="T5" fmla="*/ 2 h 1686"/>
              <a:gd name="T6" fmla="*/ 0 w 1422"/>
              <a:gd name="T7" fmla="*/ 1686 h 1686"/>
              <a:gd name="T8" fmla="*/ 463 w 1422"/>
              <a:gd name="T9" fmla="*/ 1686 h 1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2" h="1686">
                <a:moveTo>
                  <a:pt x="463" y="1686"/>
                </a:moveTo>
                <a:lnTo>
                  <a:pt x="1422" y="0"/>
                </a:lnTo>
                <a:lnTo>
                  <a:pt x="947" y="2"/>
                </a:lnTo>
                <a:lnTo>
                  <a:pt x="0" y="1686"/>
                </a:lnTo>
                <a:lnTo>
                  <a:pt x="463" y="1686"/>
                </a:lnTo>
                <a:close/>
              </a:path>
            </a:pathLst>
          </a:custGeom>
          <a:solidFill>
            <a:srgbClr val="BFBC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  <p:pic>
        <p:nvPicPr>
          <p:cNvPr id="3" name="xxSulf"/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1858" y="239848"/>
            <a:ext cx="1966585" cy="7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4778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" orient="horz" pos="608">
          <p15:clr>
            <a:srgbClr val="FBAE40"/>
          </p15:clr>
        </p15:guide>
        <p15:guide id="5" orient="horz" pos="119">
          <p15:clr>
            <a:srgbClr val="FBAE40"/>
          </p15:clr>
        </p15:guide>
        <p15:guide id="6" pos="3840">
          <p15:clr>
            <a:srgbClr val="FBAE40"/>
          </p15:clr>
        </p15:guide>
        <p15:guide id="7" pos="752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B9B5-FEA8-4AEF-B8A4-EA30A5393570}" type="datetimeFigureOut">
              <a:rPr lang="sv-SE" smtClean="0"/>
              <a:pPr/>
              <a:t>2018-03-16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F2BC-FA9D-40B2-98F5-E1DBF16A8502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006448" y="2066400"/>
            <a:ext cx="3816000" cy="36000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B9B5-FEA8-4AEF-B8A4-EA30A5393570}" type="datetimeFigureOut">
              <a:rPr lang="sv-SE" smtClean="0"/>
              <a:pPr/>
              <a:t>2018-03-16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F2BC-FA9D-40B2-98F5-E1DBF16A8502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6261651" y="2066400"/>
            <a:ext cx="3816000" cy="36000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2006448" y="709862"/>
            <a:ext cx="8071203" cy="826893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B9B5-FEA8-4AEF-B8A4-EA30A5393570}" type="datetimeFigureOut">
              <a:rPr lang="sv-SE" smtClean="0"/>
              <a:pPr/>
              <a:t>2018-03-16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F2BC-FA9D-40B2-98F5-E1DBF16A8502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B9B5-FEA8-4AEF-B8A4-EA30A5393570}" type="datetimeFigureOut">
              <a:rPr lang="sv-SE" smtClean="0"/>
              <a:pPr/>
              <a:t>2018-03-16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F2BC-FA9D-40B2-98F5-E1DBF16A8502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B9B5-FEA8-4AEF-B8A4-EA30A5393570}" type="datetimeFigureOut">
              <a:rPr lang="sv-SE" smtClean="0"/>
              <a:pPr/>
              <a:t>2018-03-16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F2BC-FA9D-40B2-98F5-E1DBF16A8502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2006448" y="1764000"/>
            <a:ext cx="3996000" cy="36000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 hasCustomPrompt="1"/>
          </p:nvPr>
        </p:nvSpPr>
        <p:spPr>
          <a:xfrm>
            <a:off x="6192000" y="1764000"/>
            <a:ext cx="5328000" cy="3132000"/>
          </a:xfrm>
        </p:spPr>
        <p:txBody>
          <a:bodyPr anchor="ctr" anchorCtr="0">
            <a:normAutofit/>
          </a:bodyPr>
          <a:lstStyle>
            <a:lvl1pPr algn="ctr">
              <a:buFontTx/>
              <a:buNone/>
              <a:defRPr sz="1000"/>
            </a:lvl1pPr>
          </a:lstStyle>
          <a:p>
            <a:r>
              <a:rPr lang="sv-SE" dirty="0"/>
              <a:t>Klicka för att infoga en bild eller välj en bild i bildbanken</a:t>
            </a:r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2006448" y="709862"/>
            <a:ext cx="8071203" cy="826893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5" hasCustomPrompt="1"/>
          </p:nvPr>
        </p:nvSpPr>
        <p:spPr>
          <a:xfrm>
            <a:off x="6191250" y="5004000"/>
            <a:ext cx="5329238" cy="360000"/>
          </a:xfrm>
        </p:spPr>
        <p:txBody>
          <a:bodyPr>
            <a:norm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sv-SE" dirty="0"/>
              <a:t>Bildtext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/avdela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757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200" baseline="0"/>
            </a:lvl1pPr>
          </a:lstStyle>
          <a:p>
            <a:r>
              <a:rPr lang="sv-SE" dirty="0"/>
              <a:t>Infoga bild från bildbanken</a:t>
            </a: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982632" y="180474"/>
            <a:ext cx="7242796" cy="1626385"/>
          </a:xfrm>
          <a:noFill/>
        </p:spPr>
        <p:txBody>
          <a:bodyPr lIns="0" tIns="0" rIns="0" bIns="0">
            <a:noAutofit/>
          </a:bodyPr>
          <a:lstStyle>
            <a:lvl1pPr algn="l">
              <a:defRPr sz="4800" b="1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13" name="Underrubrik 2"/>
          <p:cNvSpPr>
            <a:spLocks noGrp="1"/>
          </p:cNvSpPr>
          <p:nvPr>
            <p:ph type="subTitle" idx="1"/>
          </p:nvPr>
        </p:nvSpPr>
        <p:spPr>
          <a:xfrm>
            <a:off x="1982805" y="1939205"/>
            <a:ext cx="7241508" cy="1296000"/>
          </a:xfrm>
          <a:noFill/>
        </p:spPr>
        <p:txBody>
          <a:bodyPr lIns="0" tIns="0" rIns="0" bIns="180000">
            <a:noAutofit/>
          </a:bodyPr>
          <a:lstStyle>
            <a:lvl1pPr marL="0" indent="0" algn="l">
              <a:buNone/>
              <a:defRPr sz="3200" b="1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10" name="xxElement"/>
          <p:cNvSpPr>
            <a:spLocks/>
          </p:cNvSpPr>
          <p:nvPr userDrawn="1"/>
        </p:nvSpPr>
        <p:spPr bwMode="auto">
          <a:xfrm>
            <a:off x="440642" y="5566999"/>
            <a:ext cx="1088128" cy="1290144"/>
          </a:xfrm>
          <a:custGeom>
            <a:avLst/>
            <a:gdLst>
              <a:gd name="T0" fmla="*/ 463 w 1422"/>
              <a:gd name="T1" fmla="*/ 1686 h 1686"/>
              <a:gd name="T2" fmla="*/ 1422 w 1422"/>
              <a:gd name="T3" fmla="*/ 0 h 1686"/>
              <a:gd name="T4" fmla="*/ 947 w 1422"/>
              <a:gd name="T5" fmla="*/ 2 h 1686"/>
              <a:gd name="T6" fmla="*/ 0 w 1422"/>
              <a:gd name="T7" fmla="*/ 1686 h 1686"/>
              <a:gd name="T8" fmla="*/ 463 w 1422"/>
              <a:gd name="T9" fmla="*/ 1686 h 1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2" h="1686">
                <a:moveTo>
                  <a:pt x="463" y="1686"/>
                </a:moveTo>
                <a:lnTo>
                  <a:pt x="1422" y="0"/>
                </a:lnTo>
                <a:lnTo>
                  <a:pt x="947" y="2"/>
                </a:lnTo>
                <a:lnTo>
                  <a:pt x="0" y="1686"/>
                </a:lnTo>
                <a:lnTo>
                  <a:pt x="463" y="1686"/>
                </a:lnTo>
                <a:close/>
              </a:path>
            </a:pathLst>
          </a:custGeom>
          <a:solidFill>
            <a:srgbClr val="BFBC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  <p:pic>
        <p:nvPicPr>
          <p:cNvPr id="12" name="xxSul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1858" y="239848"/>
            <a:ext cx="1966584" cy="7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55264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" orient="horz" pos="608">
          <p15:clr>
            <a:srgbClr val="FBAE40"/>
          </p15:clr>
        </p15:guide>
        <p15:guide id="5" orient="horz" pos="119">
          <p15:clr>
            <a:srgbClr val="FBAE40"/>
          </p15:clr>
        </p15:guide>
        <p15:guide id="6" pos="3840">
          <p15:clr>
            <a:srgbClr val="FBAE40"/>
          </p15:clr>
        </p15:guide>
        <p15:guide id="7" pos="752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2006448" y="709862"/>
            <a:ext cx="8071203" cy="826893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006448" y="2064885"/>
            <a:ext cx="8071203" cy="360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080000" y="6125009"/>
            <a:ext cx="1440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204B9B5-FEA8-4AEF-B8A4-EA30A5393570}" type="datetimeFigureOut">
              <a:rPr lang="sv-SE" smtClean="0"/>
              <a:pPr/>
              <a:t>2018-03-16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409525" y="6298264"/>
            <a:ext cx="2160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409525" y="6125009"/>
            <a:ext cx="596923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EEAF2BC-FA9D-40B2-98F5-E1DBF16A8502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5" name="xxElement"/>
          <p:cNvSpPr>
            <a:spLocks/>
          </p:cNvSpPr>
          <p:nvPr userDrawn="1"/>
        </p:nvSpPr>
        <p:spPr bwMode="auto">
          <a:xfrm>
            <a:off x="440642" y="5566999"/>
            <a:ext cx="1088128" cy="1290144"/>
          </a:xfrm>
          <a:custGeom>
            <a:avLst/>
            <a:gdLst>
              <a:gd name="T0" fmla="*/ 463 w 1422"/>
              <a:gd name="T1" fmla="*/ 1686 h 1686"/>
              <a:gd name="T2" fmla="*/ 1422 w 1422"/>
              <a:gd name="T3" fmla="*/ 0 h 1686"/>
              <a:gd name="T4" fmla="*/ 947 w 1422"/>
              <a:gd name="T5" fmla="*/ 2 h 1686"/>
              <a:gd name="T6" fmla="*/ 0 w 1422"/>
              <a:gd name="T7" fmla="*/ 1686 h 1686"/>
              <a:gd name="T8" fmla="*/ 463 w 1422"/>
              <a:gd name="T9" fmla="*/ 1686 h 1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2" h="1686">
                <a:moveTo>
                  <a:pt x="463" y="1686"/>
                </a:moveTo>
                <a:lnTo>
                  <a:pt x="1422" y="0"/>
                </a:lnTo>
                <a:lnTo>
                  <a:pt x="947" y="2"/>
                </a:lnTo>
                <a:lnTo>
                  <a:pt x="0" y="1686"/>
                </a:lnTo>
                <a:lnTo>
                  <a:pt x="463" y="1686"/>
                </a:lnTo>
                <a:close/>
              </a:path>
            </a:pathLst>
          </a:custGeom>
          <a:solidFill>
            <a:srgbClr val="BFBC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  <p:pic>
        <p:nvPicPr>
          <p:cNvPr id="10" name="xxSulf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791858" y="239848"/>
            <a:ext cx="1966585" cy="712800"/>
          </a:xfrm>
          <a:prstGeom prst="rect">
            <a:avLst/>
          </a:prstGeom>
        </p:spPr>
      </p:pic>
      <p:sp>
        <p:nvSpPr>
          <p:cNvPr id="9" name="xxLanguageTextBox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31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4" r:id="rId2"/>
    <p:sldLayoutId id="2147483685" r:id="rId3"/>
    <p:sldLayoutId id="2147483650" r:id="rId4"/>
    <p:sldLayoutId id="2147483661" r:id="rId5"/>
    <p:sldLayoutId id="2147483654" r:id="rId6"/>
    <p:sldLayoutId id="2147483655" r:id="rId7"/>
    <p:sldLayoutId id="2147483664" r:id="rId8"/>
    <p:sldLayoutId id="2147483688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24000" indent="-324000" algn="l" defTabSz="914400" rtl="0" eaLnBrk="1" latinLnBrk="0" hangingPunct="1">
        <a:spcBef>
          <a:spcPts val="600"/>
        </a:spcBef>
        <a:buClrTx/>
        <a:buFont typeface="Arial" pitchFamily="34" charset="0"/>
        <a:buChar char="•"/>
        <a:defRPr sz="2200" b="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1pPr>
      <a:lvl2pPr marL="630000" indent="-252000" algn="l" defTabSz="914400" rtl="0" eaLnBrk="1" latinLnBrk="0" hangingPunct="1">
        <a:spcBef>
          <a:spcPts val="385"/>
        </a:spcBef>
        <a:buClrTx/>
        <a:buFont typeface="Arial" pitchFamily="34" charset="0"/>
        <a:buChar char="•"/>
        <a:defRPr sz="2200" i="1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808038" indent="-268288" algn="l" defTabSz="914400" rtl="0" eaLnBrk="1" latinLnBrk="0" hangingPunct="1">
        <a:spcBef>
          <a:spcPts val="385"/>
        </a:spcBef>
        <a:buClrTx/>
        <a:buFont typeface="Arial" pitchFamily="34" charset="0"/>
        <a:buChar char="•"/>
        <a:defRPr sz="1800" i="1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3pPr>
      <a:lvl4pPr marL="1080000" indent="-216000" algn="l" defTabSz="914400" rtl="0" eaLnBrk="1" latinLnBrk="0" hangingPunct="1">
        <a:spcBef>
          <a:spcPts val="385"/>
        </a:spcBef>
        <a:buClrTx/>
        <a:buFont typeface="Arial" pitchFamily="34" charset="0"/>
        <a:buChar char="•"/>
        <a:defRPr sz="1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4pPr>
      <a:lvl5pPr marL="1260000" indent="-216000" algn="l" defTabSz="914400" rtl="0" eaLnBrk="1" latinLnBrk="0" hangingPunct="1">
        <a:spcBef>
          <a:spcPts val="385"/>
        </a:spcBef>
        <a:buClrTx/>
        <a:buFont typeface="Arial" pitchFamily="34" charset="0"/>
        <a:buChar char="•"/>
        <a:defRPr sz="1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s@sulf.se" TargetMode="External"/><Relationship Id="rId2" Type="http://schemas.openxmlformats.org/officeDocument/2006/relationships/hyperlink" Target="mailto:uh@sulf.se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Konsten att skriva debattartiklar</a:t>
            </a:r>
          </a:p>
        </p:txBody>
      </p:sp>
      <p:sp>
        <p:nvSpPr>
          <p:cNvPr id="7" name="Underrubrik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0522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9E2D8A-BB39-4580-A5DF-33AFE02CB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Kolla texten - checklista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E380A2-022D-4827-B7D5-634DCD207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Kan en vanlig läsare svara på frågan: Vad handlar detta om?</a:t>
            </a:r>
            <a:br>
              <a:rPr lang="sv-SE" dirty="0"/>
            </a:br>
            <a:r>
              <a:rPr lang="sv-SE" dirty="0"/>
              <a:t>	</a:t>
            </a:r>
          </a:p>
          <a:p>
            <a:r>
              <a:rPr lang="sv-SE" dirty="0"/>
              <a:t>Förklarade du problemets orsak samt vem som är ansvarig?</a:t>
            </a:r>
          </a:p>
          <a:p>
            <a:pPr lvl="1"/>
            <a:r>
              <a:rPr lang="sv-SE" dirty="0"/>
              <a:t>Har du ställt någon till svars?</a:t>
            </a:r>
            <a:br>
              <a:rPr lang="sv-SE" dirty="0"/>
            </a:br>
            <a:endParaRPr lang="sv-SE" dirty="0"/>
          </a:p>
          <a:p>
            <a:r>
              <a:rPr lang="sv-SE" dirty="0"/>
              <a:t>Har du svarat på frågan: Vad kommer att hända om inget görs?</a:t>
            </a:r>
          </a:p>
          <a:p>
            <a:r>
              <a:rPr lang="sv-SE" dirty="0"/>
              <a:t>Talade du om att det existerar en lösning?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796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79BE3B-70C8-4A82-8E8D-D4909739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Skicka in!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13B6C5-FB0C-45FF-98ED-2EA835A04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Rensa texten, ta bort </a:t>
            </a:r>
            <a:r>
              <a:rPr lang="sv-SE" dirty="0" err="1"/>
              <a:t>ev</a:t>
            </a:r>
            <a:r>
              <a:rPr lang="sv-SE" dirty="0"/>
              <a:t> spåra ändringar osv. </a:t>
            </a:r>
          </a:p>
          <a:p>
            <a:r>
              <a:rPr lang="sv-SE" dirty="0"/>
              <a:t>Skriv en kort, lockande text i mejlet och bifoga hela texten</a:t>
            </a:r>
          </a:p>
          <a:p>
            <a:r>
              <a:rPr lang="sv-SE" dirty="0"/>
              <a:t>Bifoga eller länka till foton på undertecknaren som kan användas vid publicering</a:t>
            </a:r>
          </a:p>
          <a:p>
            <a:r>
              <a:rPr lang="sv-SE" dirty="0"/>
              <a:t>Skicka in till en tidning i taget. Ensamrätt till materialet är för det mesta en förutsättning för att de ska vilja publicera din text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5691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2BC520-8E3B-4767-8BC0-4F77E9591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116D86-0EAD-46CA-9976-28EAE78D7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Frågor? Mer tips? Kontakta gärna SULF:</a:t>
            </a:r>
          </a:p>
          <a:p>
            <a:r>
              <a:rPr lang="sv-SE" dirty="0"/>
              <a:t>Ulrika Herstedt, </a:t>
            </a:r>
            <a:r>
              <a:rPr lang="sv-SE" dirty="0">
                <a:hlinkClick r:id="rId2"/>
              </a:rPr>
              <a:t>uh@sulf.se</a:t>
            </a:r>
            <a:r>
              <a:rPr lang="sv-SE" dirty="0"/>
              <a:t>, pressansvarig</a:t>
            </a:r>
          </a:p>
          <a:p>
            <a:r>
              <a:rPr lang="sv-SE" dirty="0"/>
              <a:t>Jon Stenbeck, </a:t>
            </a:r>
            <a:r>
              <a:rPr lang="sv-SE" dirty="0">
                <a:hlinkClick r:id="rId3"/>
              </a:rPr>
              <a:t>js@sulf.se</a:t>
            </a:r>
            <a:r>
              <a:rPr lang="sv-SE" dirty="0"/>
              <a:t>, kommunikationschef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918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vill du uppnå?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Börja alltid med resultatet</a:t>
            </a:r>
          </a:p>
          <a:p>
            <a:r>
              <a:rPr lang="sv-SE" dirty="0"/>
              <a:t>Vad vill ni uppnå med artikeln? Se exempel nedan</a:t>
            </a:r>
          </a:p>
          <a:p>
            <a:pPr lvl="1"/>
            <a:r>
              <a:rPr lang="sv-SE" dirty="0"/>
              <a:t>En lagförändring? </a:t>
            </a:r>
          </a:p>
          <a:p>
            <a:pPr lvl="1"/>
            <a:r>
              <a:rPr lang="sv-SE" dirty="0"/>
              <a:t>En omfattande debatt i alla de stora tidningarna? </a:t>
            </a:r>
          </a:p>
          <a:p>
            <a:pPr lvl="1"/>
            <a:r>
              <a:rPr lang="sv-SE" dirty="0"/>
              <a:t>Att en viss grupp tar till sig ert budskap? </a:t>
            </a:r>
          </a:p>
          <a:p>
            <a:pPr lvl="1"/>
            <a:r>
              <a:rPr lang="sv-SE" dirty="0"/>
              <a:t>Att en ny infallsvinkel blir allmän. </a:t>
            </a:r>
          </a:p>
          <a:p>
            <a:pPr lvl="1"/>
            <a:r>
              <a:rPr lang="sv-SE" dirty="0"/>
              <a:t>Att ett nytt begrepp myntas? </a:t>
            </a:r>
          </a:p>
          <a:p>
            <a:pPr lvl="1"/>
            <a:r>
              <a:rPr lang="sv-SE" dirty="0"/>
              <a:t>Att en specifik person känner sig manad att svara? </a:t>
            </a:r>
          </a:p>
        </p:txBody>
      </p:sp>
    </p:spTree>
    <p:extLst>
      <p:ext uri="{BB962C8B-B14F-4D97-AF65-F5344CB8AC3E}">
        <p14:creationId xmlns:p14="http://schemas.microsoft.com/office/powerpoint/2010/main" val="2160513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F4D1B3-419F-4767-AAF4-21927EEEA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Rak, relevant, argumenterande och koncentrerad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0C8ACF3-C490-4830-94C9-EA9BDF325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debattartikel ska alltid vara rak</a:t>
            </a:r>
            <a:br>
              <a:rPr lang="sv-SE" dirty="0"/>
            </a:br>
            <a:endParaRPr lang="sv-SE" dirty="0"/>
          </a:p>
          <a:p>
            <a:r>
              <a:rPr lang="sv-SE" dirty="0"/>
              <a:t>Relevant: Tydligt kopplad till något aktuellt </a:t>
            </a:r>
            <a:br>
              <a:rPr lang="sv-SE" dirty="0"/>
            </a:br>
            <a:endParaRPr lang="sv-SE" dirty="0"/>
          </a:p>
          <a:p>
            <a:r>
              <a:rPr lang="sv-SE" dirty="0"/>
              <a:t>Argumenterande. Driva en tydlig tes, samt ha en tydlig </a:t>
            </a:r>
            <a:r>
              <a:rPr lang="sv-SE" dirty="0" err="1"/>
              <a:t>argumentativ</a:t>
            </a:r>
            <a:r>
              <a:rPr lang="sv-SE" dirty="0"/>
              <a:t> struktur. </a:t>
            </a:r>
            <a:br>
              <a:rPr lang="sv-SE" dirty="0"/>
            </a:br>
            <a:endParaRPr lang="sv-SE" dirty="0"/>
          </a:p>
          <a:p>
            <a:r>
              <a:rPr lang="sv-SE" dirty="0"/>
              <a:t>Koncentrerad. Texten skall vara koncentrerad på argumentationen och förståelig för en </a:t>
            </a:r>
            <a:r>
              <a:rPr lang="sv-SE" dirty="0" err="1"/>
              <a:t>oinsatt</a:t>
            </a:r>
            <a:r>
              <a:rPr lang="sv-SE" dirty="0"/>
              <a:t> läsare.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728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A7390B-4290-467B-9792-69F7443C1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Innan du börjar – skriv ner: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202424-BFDF-4AA6-8D6F-0E8D1C748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Vad vill du?</a:t>
            </a:r>
          </a:p>
          <a:p>
            <a:r>
              <a:rPr lang="sv-SE" dirty="0"/>
              <a:t>Vem vill du påverka?</a:t>
            </a:r>
          </a:p>
          <a:p>
            <a:r>
              <a:rPr lang="sv-SE" dirty="0"/>
              <a:t>Vilken effekt vill du uppnå med din text?</a:t>
            </a:r>
          </a:p>
          <a:p>
            <a:r>
              <a:rPr lang="sv-SE" dirty="0"/>
              <a:t>Vem är du?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2520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6D53A3-C2E2-4D12-8CFF-8A8A7264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Formulera budskapet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483F69-4DEA-4B01-A761-CECB9411D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Utifrån:</a:t>
            </a:r>
            <a:br>
              <a:rPr lang="sv-SE" dirty="0"/>
            </a:br>
            <a:r>
              <a:rPr lang="sv-SE" dirty="0"/>
              <a:t>Vad vill du?</a:t>
            </a:r>
            <a:br>
              <a:rPr lang="sv-SE" dirty="0"/>
            </a:br>
            <a:r>
              <a:rPr lang="sv-SE" dirty="0"/>
              <a:t>Vem vill du påverka?</a:t>
            </a:r>
            <a:br>
              <a:rPr lang="sv-SE" dirty="0"/>
            </a:br>
            <a:r>
              <a:rPr lang="sv-SE" dirty="0"/>
              <a:t>Vilken effekt vill du uppnå med din text? </a:t>
            </a:r>
          </a:p>
          <a:p>
            <a:r>
              <a:rPr lang="sv-SE" b="1" dirty="0"/>
              <a:t>Formulera en tes: </a:t>
            </a:r>
            <a:r>
              <a:rPr lang="sv-SE" dirty="0"/>
              <a:t>ett budskap som sammanfattar hela texten. </a:t>
            </a:r>
          </a:p>
        </p:txBody>
      </p:sp>
    </p:spTree>
    <p:extLst>
      <p:ext uri="{BB962C8B-B14F-4D97-AF65-F5344CB8AC3E}">
        <p14:creationId xmlns:p14="http://schemas.microsoft.com/office/powerpoint/2010/main" val="2020738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6C14B5-5B68-452B-800E-DD3120DFD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Argumentera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F584105-9129-4887-8029-A0A6A5B5D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Lista dina argument och välj de tre tyngsta</a:t>
            </a:r>
          </a:p>
          <a:p>
            <a:r>
              <a:rPr lang="sv-SE" dirty="0"/>
              <a:t>Den vanligaste är att ställa motsatser mot varandra. </a:t>
            </a:r>
          </a:p>
          <a:p>
            <a:r>
              <a:rPr lang="sv-SE" dirty="0"/>
              <a:t>Du tar upp din tes och skriver både argument och motargument. </a:t>
            </a:r>
          </a:p>
          <a:p>
            <a:r>
              <a:rPr lang="sv-SE" dirty="0"/>
              <a:t>Slutsatsen ska bli att du/ni har rätt eftersom era argument är tyngst</a:t>
            </a:r>
          </a:p>
        </p:txBody>
      </p:sp>
    </p:spTree>
    <p:extLst>
      <p:ext uri="{BB962C8B-B14F-4D97-AF65-F5344CB8AC3E}">
        <p14:creationId xmlns:p14="http://schemas.microsoft.com/office/powerpoint/2010/main" val="509487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33A4F-26FD-40D4-A853-4532A8923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Sätt in det du skriver i ett sammanhang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655D69-6D21-4997-9F5B-AE5A81954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Ingen bryr sig om din åsikt om de inte förstår hur den påverkar dem själva eller andra. </a:t>
            </a:r>
          </a:p>
          <a:p>
            <a:r>
              <a:rPr lang="sv-SE" dirty="0"/>
              <a:t>Argumentera utifrån ett allmänintresse - ju fler som känner sig berörda desto bättre. </a:t>
            </a:r>
          </a:p>
          <a:p>
            <a:r>
              <a:rPr lang="sv-SE" dirty="0"/>
              <a:t>Var konkret när du berättar vilka konsekvenser exempelvis ett förslag får.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7522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08FAF9-D697-46F5-AFCD-11B94F25A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Pang på rödbetan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241057-EC3E-4967-84D5-B44463AB4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Skriv förslag på rubrik* och ingress. De ska vara korta och kärnfulla! Man ska inte behöva läsa till sista raden för att förstå vad problemet/motsättningarna/åsikten är. (*rubrik och ingress skrivs dock ofta om av debattredaktören)</a:t>
            </a:r>
            <a:br>
              <a:rPr lang="sv-SE" dirty="0"/>
            </a:br>
            <a:r>
              <a:rPr lang="sv-SE" dirty="0"/>
              <a:t>   </a:t>
            </a:r>
          </a:p>
          <a:p>
            <a:r>
              <a:rPr lang="sv-SE" dirty="0"/>
              <a:t>Varje stycke ska kunna sammanfattas i en mening, som bör inleda stycket.</a:t>
            </a:r>
            <a:br>
              <a:rPr lang="sv-SE" dirty="0"/>
            </a:br>
            <a:endParaRPr lang="sv-SE" dirty="0"/>
          </a:p>
          <a:p>
            <a:r>
              <a:rPr lang="sv-SE" dirty="0"/>
              <a:t>Koncentrera språket. Stryk onödiga ord!</a:t>
            </a:r>
          </a:p>
          <a:p>
            <a:r>
              <a:rPr lang="sv-SE" dirty="0"/>
              <a:t>Håll det angivna teckenantalet (kolla på debattsidorna, där anges vanligen max antal tecken)</a:t>
            </a:r>
            <a:br>
              <a:rPr lang="sv-SE" dirty="0"/>
            </a:br>
            <a:endParaRPr lang="sv-SE" dirty="0"/>
          </a:p>
          <a:p>
            <a:r>
              <a:rPr lang="sv-SE" dirty="0"/>
              <a:t>Undvik byråkratiska ordvändningar och fackuttryck.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0354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7E0106-F93D-4D1E-9D96-F9EC1F1BE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Aktuell fråga?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EB46E6-AF99-4D92-A4A8-7678B8DB0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Koppla till en aktuell fråga, gör det lättare att få debattredaktören att bli intresserad:</a:t>
            </a:r>
          </a:p>
          <a:p>
            <a:pPr lvl="1"/>
            <a:r>
              <a:rPr lang="sv-SE" dirty="0"/>
              <a:t>”Idag/snart/nyligen kommer en ny rapport om…” </a:t>
            </a:r>
          </a:p>
          <a:p>
            <a:pPr lvl="1"/>
            <a:r>
              <a:rPr lang="sv-SE" dirty="0"/>
              <a:t>Ny vinkel på ett ämne </a:t>
            </a:r>
          </a:p>
          <a:p>
            <a:pPr lvl="1"/>
            <a:r>
              <a:rPr lang="sv-SE" dirty="0"/>
              <a:t>Tidigare opublicerad statistik</a:t>
            </a:r>
          </a:p>
        </p:txBody>
      </p:sp>
    </p:spTree>
    <p:extLst>
      <p:ext uri="{BB962C8B-B14F-4D97-AF65-F5344CB8AC3E}">
        <p14:creationId xmlns:p14="http://schemas.microsoft.com/office/powerpoint/2010/main" val="11358996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SULF">
  <a:themeElements>
    <a:clrScheme name="SULF blå ny">
      <a:dk1>
        <a:sysClr val="windowText" lastClr="000000"/>
      </a:dk1>
      <a:lt1>
        <a:sysClr val="window" lastClr="FFFFFF"/>
      </a:lt1>
      <a:dk2>
        <a:srgbClr val="3C3738"/>
      </a:dk2>
      <a:lt2>
        <a:srgbClr val="FFFFFF"/>
      </a:lt2>
      <a:accent1>
        <a:srgbClr val="2C5077"/>
      </a:accent1>
      <a:accent2>
        <a:srgbClr val="FDC300"/>
      </a:accent2>
      <a:accent3>
        <a:srgbClr val="45A12B"/>
      </a:accent3>
      <a:accent4>
        <a:srgbClr val="4D642A"/>
      </a:accent4>
      <a:accent5>
        <a:srgbClr val="EE7F00"/>
      </a:accent5>
      <a:accent6>
        <a:srgbClr val="988620"/>
      </a:accent6>
      <a:hlink>
        <a:srgbClr val="3C3738"/>
      </a:hlink>
      <a:folHlink>
        <a:srgbClr val="3C37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b="1"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ULF blå ny">
    <a:dk1>
      <a:sysClr val="windowText" lastClr="000000"/>
    </a:dk1>
    <a:lt1>
      <a:sysClr val="window" lastClr="FFFFFF"/>
    </a:lt1>
    <a:dk2>
      <a:srgbClr val="3C3738"/>
    </a:dk2>
    <a:lt2>
      <a:srgbClr val="FFFFFF"/>
    </a:lt2>
    <a:accent1>
      <a:srgbClr val="2C5077"/>
    </a:accent1>
    <a:accent2>
      <a:srgbClr val="FDC300"/>
    </a:accent2>
    <a:accent3>
      <a:srgbClr val="45A12B"/>
    </a:accent3>
    <a:accent4>
      <a:srgbClr val="4D642A"/>
    </a:accent4>
    <a:accent5>
      <a:srgbClr val="EE7F00"/>
    </a:accent5>
    <a:accent6>
      <a:srgbClr val="988620"/>
    </a:accent6>
    <a:hlink>
      <a:srgbClr val="3C3738"/>
    </a:hlink>
    <a:folHlink>
      <a:srgbClr val="3C3738"/>
    </a:folHlink>
  </a:clrScheme>
</a:themeOverride>
</file>

<file path=ppt/theme/themeOverride2.xml><?xml version="1.0" encoding="utf-8"?>
<a:themeOverride xmlns:a="http://schemas.openxmlformats.org/drawingml/2006/main">
  <a:clrScheme name="SULF blå ny">
    <a:dk1>
      <a:sysClr val="windowText" lastClr="000000"/>
    </a:dk1>
    <a:lt1>
      <a:sysClr val="window" lastClr="FFFFFF"/>
    </a:lt1>
    <a:dk2>
      <a:srgbClr val="3C3738"/>
    </a:dk2>
    <a:lt2>
      <a:srgbClr val="FFFFFF"/>
    </a:lt2>
    <a:accent1>
      <a:srgbClr val="2C5077"/>
    </a:accent1>
    <a:accent2>
      <a:srgbClr val="FDC300"/>
    </a:accent2>
    <a:accent3>
      <a:srgbClr val="45A12B"/>
    </a:accent3>
    <a:accent4>
      <a:srgbClr val="4D642A"/>
    </a:accent4>
    <a:accent5>
      <a:srgbClr val="EE7F00"/>
    </a:accent5>
    <a:accent6>
      <a:srgbClr val="988620"/>
    </a:accent6>
    <a:hlink>
      <a:srgbClr val="3C3738"/>
    </a:hlink>
    <a:folHlink>
      <a:srgbClr val="3C37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</TotalTime>
  <Words>409</Words>
  <Application>Microsoft Office PowerPoint</Application>
  <PresentationFormat>Bredbild</PresentationFormat>
  <Paragraphs>60</Paragraphs>
  <Slides>12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5" baseType="lpstr">
      <vt:lpstr>Arial</vt:lpstr>
      <vt:lpstr>Calibri</vt:lpstr>
      <vt:lpstr>SULF</vt:lpstr>
      <vt:lpstr>Konsten att skriva debattartiklar</vt:lpstr>
      <vt:lpstr>Vad vill du uppnå?</vt:lpstr>
      <vt:lpstr>Rak, relevant, argumenterande och koncentrerad</vt:lpstr>
      <vt:lpstr>Innan du börjar – skriv ner:</vt:lpstr>
      <vt:lpstr>Formulera budskapet</vt:lpstr>
      <vt:lpstr>Argumentera</vt:lpstr>
      <vt:lpstr>Sätt in det du skriver i ett sammanhang</vt:lpstr>
      <vt:lpstr>Pang på rödbetan</vt:lpstr>
      <vt:lpstr>Aktuell fråga?</vt:lpstr>
      <vt:lpstr>Kolla texten - checklista</vt:lpstr>
      <vt:lpstr>Skicka in!</vt:lpstr>
      <vt:lpstr>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Ulrika Herstedt</dc:creator>
  <cp:lastModifiedBy>Ulrika Herstedt</cp:lastModifiedBy>
  <cp:revision>80</cp:revision>
  <dcterms:created xsi:type="dcterms:W3CDTF">2011-01-10T10:21:58Z</dcterms:created>
  <dcterms:modified xsi:type="dcterms:W3CDTF">2018-03-16T11:33:21Z</dcterms:modified>
</cp:coreProperties>
</file>